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  <p:sldId id="269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13498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6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0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1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33196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6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4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5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550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345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7F5BA74-7FC9-426A-A2DF-F8C62B20FC8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BCE695A-BD7D-442A-9FC9-61EA57826F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958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rammarly.com/blog/conjunctions/" TargetMode="External"/><Relationship Id="rId3" Type="http://schemas.openxmlformats.org/officeDocument/2006/relationships/hyperlink" Target="https://www.grammarly.com/blog/adjective/" TargetMode="External"/><Relationship Id="rId7" Type="http://schemas.openxmlformats.org/officeDocument/2006/relationships/hyperlink" Target="https://www.grammarly.com/blog/prepositions/" TargetMode="External"/><Relationship Id="rId2" Type="http://schemas.openxmlformats.org/officeDocument/2006/relationships/hyperlink" Target="https://www.grammarly.com/blog/pronou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f.com/wwen/english-resources/english-grammar/determiners/" TargetMode="External"/><Relationship Id="rId5" Type="http://schemas.openxmlformats.org/officeDocument/2006/relationships/hyperlink" Target="https://www.englishclub.com/grammar/determiners.htm" TargetMode="External"/><Relationship Id="rId10" Type="http://schemas.openxmlformats.org/officeDocument/2006/relationships/hyperlink" Target="https://www.grammarly.com/blog/interjection/" TargetMode="External"/><Relationship Id="rId4" Type="http://schemas.openxmlformats.org/officeDocument/2006/relationships/hyperlink" Target="https://www.grammarly.com/blog/adverb/" TargetMode="External"/><Relationship Id="rId9" Type="http://schemas.openxmlformats.org/officeDocument/2006/relationships/hyperlink" Target="https://owl.purdue.edu/owl/general_writing/punctuation/independent_and_dependent_clauses/index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OUC</a:t>
            </a:r>
          </a:p>
          <a:p>
            <a:r>
              <a:rPr lang="en-US" dirty="0" smtClean="0"/>
              <a:t>Class 2</a:t>
            </a:r>
          </a:p>
        </p:txBody>
      </p:sp>
    </p:spTree>
    <p:extLst>
      <p:ext uri="{BB962C8B-B14F-4D97-AF65-F5344CB8AC3E}">
        <p14:creationId xmlns:p14="http://schemas.microsoft.com/office/powerpoint/2010/main" val="425158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9051"/>
          </a:xfrm>
        </p:spPr>
        <p:txBody>
          <a:bodyPr/>
          <a:lstStyle/>
          <a:p>
            <a:r>
              <a:rPr lang="en-US" dirty="0" smtClean="0"/>
              <a:t>Subject and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4851"/>
            <a:ext cx="9601200" cy="4462549"/>
          </a:xfrm>
        </p:spPr>
        <p:txBody>
          <a:bodyPr/>
          <a:lstStyle/>
          <a:p>
            <a:r>
              <a:rPr lang="en-US" dirty="0" smtClean="0"/>
              <a:t>A sentence can be divided into two main parts: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ubject</a:t>
            </a:r>
            <a:r>
              <a:rPr lang="en-US" dirty="0" smtClean="0"/>
              <a:t>: noun or pronoun that does or perform the verb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Predicate</a:t>
            </a:r>
            <a:r>
              <a:rPr lang="en-US" dirty="0" smtClean="0"/>
              <a:t>:</a:t>
            </a:r>
            <a:r>
              <a:rPr lang="en-US" u="sng" dirty="0" smtClean="0"/>
              <a:t> verb </a:t>
            </a:r>
            <a:r>
              <a:rPr lang="en-US" dirty="0" smtClean="0"/>
              <a:t>+ rest of the sentence 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70C0"/>
                </a:solidFill>
              </a:rPr>
              <a:t>bought</a:t>
            </a:r>
            <a:r>
              <a:rPr lang="en-US" dirty="0" smtClean="0">
                <a:solidFill>
                  <a:srgbClr val="0070C0"/>
                </a:solidFill>
              </a:rPr>
              <a:t> a hat</a:t>
            </a:r>
          </a:p>
          <a:p>
            <a:pPr lvl="2"/>
            <a:r>
              <a:rPr lang="en-US" dirty="0" smtClean="0"/>
              <a:t>My </a:t>
            </a:r>
            <a:r>
              <a:rPr lang="en-US" dirty="0" smtClean="0">
                <a:solidFill>
                  <a:srgbClr val="FF0000"/>
                </a:solidFill>
              </a:rPr>
              <a:t>cat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70C0"/>
                </a:solidFill>
              </a:rPr>
              <a:t>ran</a:t>
            </a:r>
            <a:r>
              <a:rPr lang="en-US" dirty="0" smtClean="0">
                <a:solidFill>
                  <a:srgbClr val="0070C0"/>
                </a:solidFill>
              </a:rPr>
              <a:t> down the streets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0970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8804"/>
          </a:xfrm>
        </p:spPr>
        <p:txBody>
          <a:bodyPr/>
          <a:lstStyle/>
          <a:p>
            <a:r>
              <a:rPr lang="en-US" dirty="0" smtClean="0"/>
              <a:t>Direct &amp; Indirect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4851"/>
            <a:ext cx="9601200" cy="44625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Direct and Indirect Objects are optional parts of the PREDICATE of a sentence 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Direct Object</a:t>
            </a:r>
            <a:r>
              <a:rPr lang="en-US" dirty="0"/>
              <a:t>: the thing that the subject acts </a:t>
            </a:r>
            <a:r>
              <a:rPr lang="en-US" dirty="0" smtClean="0"/>
              <a:t>upon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Indirect Object</a:t>
            </a:r>
            <a:r>
              <a:rPr lang="en-US" dirty="0"/>
              <a:t>: recipient of an </a:t>
            </a:r>
            <a:r>
              <a:rPr lang="en-US" dirty="0" smtClean="0"/>
              <a:t>action; the recipient of the direct object</a:t>
            </a:r>
            <a:endParaRPr lang="en-US" dirty="0"/>
          </a:p>
          <a:p>
            <a:r>
              <a:rPr lang="en-US" dirty="0" smtClean="0"/>
              <a:t>Remember these formulas: </a:t>
            </a:r>
          </a:p>
          <a:p>
            <a:pPr marL="530352" lvl="1" indent="0">
              <a:buNone/>
            </a:pPr>
            <a:r>
              <a:rPr lang="en-US" b="1" dirty="0" smtClean="0"/>
              <a:t>subject </a:t>
            </a:r>
            <a:r>
              <a:rPr lang="en-US" b="1" dirty="0"/>
              <a:t>+ verb + indirect object + direct </a:t>
            </a:r>
            <a:r>
              <a:rPr lang="en-US" b="1" dirty="0" smtClean="0"/>
              <a:t>object</a:t>
            </a:r>
          </a:p>
          <a:p>
            <a:pPr marL="530352" lvl="1" indent="0">
              <a:buNone/>
            </a:pPr>
            <a:r>
              <a:rPr lang="en-US" b="1" dirty="0" smtClean="0"/>
              <a:t>subject </a:t>
            </a:r>
            <a:r>
              <a:rPr lang="en-US" b="1" dirty="0"/>
              <a:t>+ verb + direct object + preposition + indirect object</a:t>
            </a:r>
            <a:endParaRPr lang="en-US" dirty="0" smtClean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u="sng" dirty="0" smtClean="0"/>
              <a:t>gave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an exam </a:t>
            </a:r>
            <a:r>
              <a:rPr lang="en-US" dirty="0" smtClean="0"/>
              <a:t>last week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My mother </a:t>
            </a:r>
            <a:r>
              <a:rPr lang="en-US" u="sng" dirty="0"/>
              <a:t>told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me</a:t>
            </a:r>
            <a:r>
              <a:rPr lang="en-US" dirty="0"/>
              <a:t> an </a:t>
            </a:r>
            <a:r>
              <a:rPr lang="en-US" dirty="0">
                <a:solidFill>
                  <a:srgbClr val="7030A0"/>
                </a:solidFill>
              </a:rPr>
              <a:t>interesting </a:t>
            </a:r>
            <a:r>
              <a:rPr lang="en-US" dirty="0" smtClean="0">
                <a:solidFill>
                  <a:srgbClr val="7030A0"/>
                </a:solidFill>
              </a:rPr>
              <a:t>story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teacher </a:t>
            </a:r>
            <a:r>
              <a:rPr lang="en-US" u="sng" dirty="0"/>
              <a:t>wished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 boys </a:t>
            </a:r>
            <a:r>
              <a:rPr lang="en-US" dirty="0"/>
              <a:t>all </a:t>
            </a:r>
            <a:r>
              <a:rPr lang="en-US" dirty="0" smtClean="0">
                <a:solidFill>
                  <a:srgbClr val="7030A0"/>
                </a:solidFill>
              </a:rPr>
              <a:t>success</a:t>
            </a:r>
            <a:endParaRPr lang="en-US" dirty="0" smtClean="0"/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He </a:t>
            </a:r>
            <a:r>
              <a:rPr lang="en-US" u="sng" dirty="0"/>
              <a:t>distributed</a:t>
            </a:r>
            <a:r>
              <a:rPr lang="en-US" b="1" dirty="0"/>
              <a:t> </a:t>
            </a:r>
            <a:r>
              <a:rPr lang="en-US" sz="2100" dirty="0">
                <a:solidFill>
                  <a:srgbClr val="7030A0"/>
                </a:solidFill>
              </a:rPr>
              <a:t>chocolates </a:t>
            </a:r>
            <a:r>
              <a:rPr lang="en-US" dirty="0"/>
              <a:t>to </a:t>
            </a:r>
            <a:r>
              <a:rPr lang="en-US" dirty="0">
                <a:solidFill>
                  <a:srgbClr val="00B050"/>
                </a:solidFill>
              </a:rPr>
              <a:t>all the boys in his </a:t>
            </a:r>
            <a:r>
              <a:rPr lang="en-US" dirty="0" smtClean="0">
                <a:solidFill>
                  <a:srgbClr val="00B050"/>
                </a:solidFill>
              </a:rPr>
              <a:t>class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She </a:t>
            </a:r>
            <a:r>
              <a:rPr lang="en-US" u="sng" dirty="0"/>
              <a:t>ordered</a:t>
            </a:r>
            <a:r>
              <a:rPr lang="en-US" dirty="0"/>
              <a:t> a </a:t>
            </a:r>
            <a:r>
              <a:rPr lang="en-US" sz="2100" dirty="0">
                <a:solidFill>
                  <a:srgbClr val="7030A0"/>
                </a:solidFill>
              </a:rPr>
              <a:t>new dress </a:t>
            </a:r>
            <a:r>
              <a:rPr lang="en-US" dirty="0"/>
              <a:t>for </a:t>
            </a:r>
            <a:r>
              <a:rPr lang="en-US" dirty="0" smtClean="0">
                <a:solidFill>
                  <a:srgbClr val="00B050"/>
                </a:solidFill>
              </a:rPr>
              <a:t>herself</a:t>
            </a:r>
          </a:p>
          <a:p>
            <a:r>
              <a:rPr lang="en-US" dirty="0" smtClean="0"/>
              <a:t>Exercise: identify the subject, verb, and direct and indirect objects in the sentence</a:t>
            </a:r>
          </a:p>
          <a:p>
            <a:pPr lvl="1"/>
            <a:r>
              <a:rPr lang="en-US" dirty="0"/>
              <a:t>He bade his friends a sad farewell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0615"/>
          </a:xfrm>
        </p:spPr>
        <p:txBody>
          <a:bodyPr/>
          <a:lstStyle/>
          <a:p>
            <a:r>
              <a:rPr lang="en-US" dirty="0" smtClean="0"/>
              <a:t>Helpful Online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46415"/>
            <a:ext cx="9601200" cy="4420985"/>
          </a:xfrm>
        </p:spPr>
        <p:txBody>
          <a:bodyPr/>
          <a:lstStyle/>
          <a:p>
            <a:r>
              <a:rPr lang="en-US" dirty="0"/>
              <a:t>Pronouns: </a:t>
            </a:r>
            <a:r>
              <a:rPr lang="en-US" dirty="0">
                <a:hlinkClick r:id="rId2"/>
              </a:rPr>
              <a:t>https://www.grammarly.com/blog/pronouns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Adjectives: </a:t>
            </a:r>
            <a:r>
              <a:rPr lang="en-US" dirty="0">
                <a:hlinkClick r:id="rId3"/>
              </a:rPr>
              <a:t>https://www.grammarly.com/blog/adjective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Adverbs: </a:t>
            </a:r>
            <a:r>
              <a:rPr lang="en-US" dirty="0">
                <a:hlinkClick r:id="rId4"/>
              </a:rPr>
              <a:t>https://www.grammarly.com/blog/adverb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Determiners: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www.englishclub.com/grammar/determiners.htm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https://www.ef.com/wwen/english-resources/english-grammar/determiners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/>
              <a:t>Prepositions: </a:t>
            </a:r>
            <a:r>
              <a:rPr lang="en-US" dirty="0">
                <a:hlinkClick r:id="rId7"/>
              </a:rPr>
              <a:t>https://www.grammarly.com/blog/prepositions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/>
              <a:t>Conjunctions: </a:t>
            </a:r>
            <a:r>
              <a:rPr lang="en-US" dirty="0">
                <a:hlinkClick r:id="rId8"/>
              </a:rPr>
              <a:t>https://www.grammarly.com/blog/conjunctions</a:t>
            </a:r>
            <a:r>
              <a:rPr lang="en-US" dirty="0" smtClean="0">
                <a:hlinkClick r:id="rId8"/>
              </a:rPr>
              <a:t>/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owl.purdue.edu/owl/general_writing/punctuation/independent_and_dependent_clauses/index.html</a:t>
            </a:r>
            <a:r>
              <a:rPr lang="en-US" dirty="0" smtClean="0"/>
              <a:t> </a:t>
            </a:r>
          </a:p>
          <a:p>
            <a:r>
              <a:rPr lang="en-US" dirty="0"/>
              <a:t>Interjections: </a:t>
            </a:r>
            <a:r>
              <a:rPr lang="en-US" dirty="0">
                <a:hlinkClick r:id="rId10"/>
              </a:rPr>
              <a:t>https://www.grammarly.com/blog/interjection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6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6993"/>
          </a:xfrm>
        </p:spPr>
        <p:txBody>
          <a:bodyPr/>
          <a:lstStyle/>
          <a:p>
            <a:r>
              <a:rPr lang="en-US" dirty="0" smtClean="0"/>
              <a:t>Vocabulary 9/3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9913"/>
            <a:ext cx="9601200" cy="47798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Elusive. </a:t>
            </a:r>
            <a:r>
              <a:rPr lang="en-US" i="1" dirty="0" smtClean="0"/>
              <a:t>Adjective.</a:t>
            </a:r>
          </a:p>
          <a:p>
            <a:pPr lvl="1"/>
            <a:r>
              <a:rPr lang="en-US" dirty="0"/>
              <a:t>difficult to find, catch, or </a:t>
            </a:r>
            <a:r>
              <a:rPr lang="en-US" dirty="0" smtClean="0"/>
              <a:t>achieve</a:t>
            </a:r>
          </a:p>
          <a:p>
            <a:pPr lvl="1"/>
            <a:r>
              <a:rPr lang="en-US" dirty="0" smtClean="0"/>
              <a:t>Example: that is an elusive answer to my question</a:t>
            </a:r>
          </a:p>
          <a:p>
            <a:r>
              <a:rPr lang="en-US" dirty="0" smtClean="0"/>
              <a:t>Contingent. </a:t>
            </a:r>
            <a:r>
              <a:rPr lang="en-US" i="1" dirty="0" smtClean="0"/>
              <a:t>Adjective. </a:t>
            </a:r>
          </a:p>
          <a:p>
            <a:pPr lvl="1"/>
            <a:r>
              <a:rPr lang="en-US" dirty="0"/>
              <a:t>occurring or existing only if (certain circumstances) are the case; dependent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Example: your credit score is contingent upon your financial history</a:t>
            </a:r>
          </a:p>
          <a:p>
            <a:r>
              <a:rPr lang="en-US" dirty="0" smtClean="0"/>
              <a:t>Opposed. </a:t>
            </a:r>
          </a:p>
          <a:p>
            <a:pPr lvl="1"/>
            <a:r>
              <a:rPr lang="en-US" i="1" dirty="0" smtClean="0"/>
              <a:t>Adjective. </a:t>
            </a:r>
          </a:p>
          <a:p>
            <a:pPr lvl="2"/>
            <a:r>
              <a:rPr lang="en-US" dirty="0"/>
              <a:t>(of two or more things) contrasting or conflicting with each </a:t>
            </a:r>
            <a:r>
              <a:rPr lang="en-US" dirty="0" smtClean="0"/>
              <a:t>other;</a:t>
            </a:r>
          </a:p>
          <a:p>
            <a:pPr lvl="2"/>
            <a:r>
              <a:rPr lang="en-US" dirty="0" smtClean="0"/>
              <a:t>Example</a:t>
            </a:r>
            <a:r>
              <a:rPr lang="en-US" dirty="0"/>
              <a:t>: the agency is being asked to do two diametrically opposed </a:t>
            </a:r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Verb.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disagree </a:t>
            </a:r>
            <a:r>
              <a:rPr lang="en-US" dirty="0"/>
              <a:t>with </a:t>
            </a:r>
            <a:endParaRPr lang="en-US" dirty="0" smtClean="0"/>
          </a:p>
          <a:p>
            <a:pPr lvl="2"/>
            <a:r>
              <a:rPr lang="en-US" dirty="0" smtClean="0"/>
              <a:t>Example: a </a:t>
            </a:r>
            <a:r>
              <a:rPr lang="en-US" dirty="0"/>
              <a:t>majority of </a:t>
            </a:r>
            <a:r>
              <a:rPr lang="en-US" dirty="0" smtClean="0"/>
              <a:t>students opposed closing the cafeteria permanently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8556"/>
          </a:xfrm>
        </p:spPr>
        <p:txBody>
          <a:bodyPr/>
          <a:lstStyle/>
          <a:p>
            <a:r>
              <a:rPr lang="en-US" dirty="0" smtClean="0"/>
              <a:t>Homework 9/3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4356"/>
            <a:ext cx="9601200" cy="4263044"/>
          </a:xfrm>
        </p:spPr>
        <p:txBody>
          <a:bodyPr/>
          <a:lstStyle/>
          <a:p>
            <a:r>
              <a:rPr lang="en-US" dirty="0"/>
              <a:t>Write </a:t>
            </a:r>
            <a:r>
              <a:rPr lang="en-US" dirty="0" smtClean="0"/>
              <a:t>3 </a:t>
            </a:r>
            <a:r>
              <a:rPr lang="en-US" dirty="0"/>
              <a:t>unique sentences using each of the 3 vocabulary words from </a:t>
            </a:r>
            <a:r>
              <a:rPr lang="en-US" dirty="0" smtClean="0"/>
              <a:t>today</a:t>
            </a:r>
            <a:r>
              <a:rPr lang="en-US" dirty="0"/>
              <a:t>. We will review the sentences during our next class. </a:t>
            </a:r>
            <a:endParaRPr lang="en-US" dirty="0" smtClean="0"/>
          </a:p>
          <a:p>
            <a:r>
              <a:rPr lang="en-US" dirty="0" smtClean="0"/>
              <a:t>Review section 3 of the English Proficiency Assessment answer key and explain why each answer is correct. (Hint: think about parts of speech </a:t>
            </a:r>
            <a:r>
              <a:rPr lang="en-US" smtClean="0"/>
              <a:t>and past/present/future tense!) </a:t>
            </a:r>
            <a:endParaRPr lang="en-US" dirty="0" smtClean="0"/>
          </a:p>
          <a:p>
            <a:r>
              <a:rPr lang="en-US" dirty="0" smtClean="0"/>
              <a:t>Next class I will assign your passages</a:t>
            </a:r>
            <a:r>
              <a:rPr lang="en-US" dirty="0"/>
              <a:t>; one will be the same every class, so you can track </a:t>
            </a:r>
            <a:r>
              <a:rPr lang="en-US" dirty="0" smtClean="0"/>
              <a:t>your </a:t>
            </a:r>
            <a:r>
              <a:rPr lang="en-US" dirty="0"/>
              <a:t>improvement, and the other will be new </a:t>
            </a:r>
            <a:r>
              <a:rPr lang="en-US" dirty="0" smtClean="0"/>
              <a:t>each time so </a:t>
            </a:r>
            <a:r>
              <a:rPr lang="en-US" dirty="0"/>
              <a:t>you can practice saying </a:t>
            </a:r>
            <a:r>
              <a:rPr lang="en-US" dirty="0" smtClean="0"/>
              <a:t>new things </a:t>
            </a:r>
            <a:r>
              <a:rPr lang="en-US" dirty="0"/>
              <a:t>every day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4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8804"/>
          </a:xfrm>
        </p:spPr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4604"/>
            <a:ext cx="9601200" cy="4362796"/>
          </a:xfrm>
        </p:spPr>
        <p:txBody>
          <a:bodyPr/>
          <a:lstStyle/>
          <a:p>
            <a:r>
              <a:rPr lang="en-US" dirty="0" smtClean="0"/>
              <a:t>Grammar: Parts of Speech</a:t>
            </a:r>
          </a:p>
          <a:p>
            <a:r>
              <a:rPr lang="en-US" dirty="0" smtClean="0"/>
              <a:t>Syntax: Subject and Predicates</a:t>
            </a:r>
          </a:p>
          <a:p>
            <a:r>
              <a:rPr lang="en-US" dirty="0" smtClean="0"/>
              <a:t>Review Proficiency Assessments</a:t>
            </a:r>
          </a:p>
          <a:p>
            <a:r>
              <a:rPr lang="en-US" dirty="0" smtClean="0"/>
              <a:t>Workshop: 8/31 Homework Assignment</a:t>
            </a:r>
          </a:p>
          <a:p>
            <a:r>
              <a:rPr lang="en-US" smtClean="0"/>
              <a:t>Homework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23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5429"/>
          </a:xfrm>
        </p:spPr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4851"/>
            <a:ext cx="9601200" cy="4462549"/>
          </a:xfrm>
        </p:spPr>
        <p:txBody>
          <a:bodyPr>
            <a:normAutofit/>
          </a:bodyPr>
          <a:lstStyle/>
          <a:p>
            <a:r>
              <a:rPr lang="en-US" dirty="0" smtClean="0"/>
              <a:t>Category </a:t>
            </a:r>
            <a:r>
              <a:rPr lang="en-US" dirty="0"/>
              <a:t>to which a word is assigned in accordance with its syntactic functions. </a:t>
            </a:r>
            <a:endParaRPr lang="en-US" dirty="0" smtClean="0"/>
          </a:p>
          <a:p>
            <a:r>
              <a:rPr lang="en-US" dirty="0" smtClean="0"/>
              <a:t>In English, there are 8 </a:t>
            </a:r>
            <a:r>
              <a:rPr lang="en-US" dirty="0"/>
              <a:t>main parts of </a:t>
            </a:r>
            <a:r>
              <a:rPr lang="en-US" dirty="0" smtClean="0"/>
              <a:t>speech:</a:t>
            </a:r>
          </a:p>
          <a:p>
            <a:pPr lvl="1"/>
            <a:r>
              <a:rPr lang="en-US" dirty="0" smtClean="0"/>
              <a:t>Noun (common, proper, and pronoun)</a:t>
            </a:r>
          </a:p>
          <a:p>
            <a:pPr lvl="1"/>
            <a:r>
              <a:rPr lang="en-US" dirty="0" smtClean="0"/>
              <a:t>Adjective</a:t>
            </a:r>
          </a:p>
          <a:p>
            <a:pPr lvl="1"/>
            <a:r>
              <a:rPr lang="en-US" dirty="0" smtClean="0"/>
              <a:t>Verb</a:t>
            </a:r>
          </a:p>
          <a:p>
            <a:pPr lvl="1"/>
            <a:r>
              <a:rPr lang="en-US" dirty="0" smtClean="0"/>
              <a:t>Adverb</a:t>
            </a:r>
          </a:p>
          <a:p>
            <a:pPr lvl="1"/>
            <a:r>
              <a:rPr lang="en-US" dirty="0" smtClean="0"/>
              <a:t>Determiner</a:t>
            </a:r>
          </a:p>
          <a:p>
            <a:pPr lvl="1"/>
            <a:r>
              <a:rPr lang="en-US" dirty="0" smtClean="0"/>
              <a:t>Preposition</a:t>
            </a:r>
          </a:p>
          <a:p>
            <a:pPr lvl="1"/>
            <a:r>
              <a:rPr lang="en-US" dirty="0" smtClean="0"/>
              <a:t>Conjunction</a:t>
            </a:r>
          </a:p>
          <a:p>
            <a:pPr lvl="1"/>
            <a:r>
              <a:rPr lang="en-US" dirty="0" smtClean="0"/>
              <a:t>Interjection </a:t>
            </a:r>
          </a:p>
        </p:txBody>
      </p:sp>
    </p:spTree>
    <p:extLst>
      <p:ext uri="{BB962C8B-B14F-4D97-AF65-F5344CB8AC3E}">
        <p14:creationId xmlns:p14="http://schemas.microsoft.com/office/powerpoint/2010/main" val="77983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1807"/>
          </a:xfrm>
        </p:spPr>
        <p:txBody>
          <a:bodyPr/>
          <a:lstStyle/>
          <a:p>
            <a:r>
              <a:rPr lang="en-US" dirty="0" smtClean="0"/>
              <a:t>Parts of Speech: Noun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9665"/>
            <a:ext cx="9601200" cy="5112328"/>
          </a:xfrm>
        </p:spPr>
        <p:txBody>
          <a:bodyPr>
            <a:normAutofit/>
          </a:bodyPr>
          <a:lstStyle/>
          <a:p>
            <a:r>
              <a:rPr lang="en-US" dirty="0" smtClean="0"/>
              <a:t>Noun: a person, place, or thing </a:t>
            </a:r>
          </a:p>
          <a:p>
            <a:pPr lvl="1"/>
            <a:r>
              <a:rPr lang="en-US" dirty="0" smtClean="0"/>
              <a:t>Common Noun: a generic person, place, or thing</a:t>
            </a:r>
          </a:p>
          <a:p>
            <a:pPr lvl="2"/>
            <a:r>
              <a:rPr lang="en-US" dirty="0" smtClean="0"/>
              <a:t>Examples: door, mountain, dog, cake, classroom, pen, doctor</a:t>
            </a:r>
          </a:p>
          <a:p>
            <a:pPr lvl="1"/>
            <a:r>
              <a:rPr lang="en-US" dirty="0" smtClean="0"/>
              <a:t>Proper </a:t>
            </a:r>
            <a:r>
              <a:rPr lang="en-US" dirty="0"/>
              <a:t>Noun: </a:t>
            </a:r>
            <a:r>
              <a:rPr lang="en-US" dirty="0" smtClean="0"/>
              <a:t>a </a:t>
            </a:r>
            <a:r>
              <a:rPr lang="en-US" dirty="0"/>
              <a:t>name used for an individual person, place, or organization, spelled with an initial capital </a:t>
            </a:r>
            <a:r>
              <a:rPr lang="en-US" dirty="0" smtClean="0"/>
              <a:t>letter</a:t>
            </a:r>
          </a:p>
          <a:p>
            <a:pPr lvl="2"/>
            <a:r>
              <a:rPr lang="en-US" dirty="0" smtClean="0"/>
              <a:t>Examples: Jen, Ocean University of China, Grand Canyon, Qingdao</a:t>
            </a:r>
          </a:p>
          <a:p>
            <a:pPr lvl="1"/>
            <a:r>
              <a:rPr lang="en-US" dirty="0" smtClean="0"/>
              <a:t>Pronoun: a </a:t>
            </a:r>
            <a:r>
              <a:rPr lang="en-US" dirty="0"/>
              <a:t>word that can </a:t>
            </a:r>
            <a:r>
              <a:rPr lang="en-US" dirty="0" smtClean="0"/>
              <a:t>be used </a:t>
            </a:r>
            <a:r>
              <a:rPr lang="en-US" dirty="0"/>
              <a:t>by itself and that refers either to the participants in the discourse </a:t>
            </a:r>
            <a:r>
              <a:rPr lang="en-US" dirty="0" smtClean="0"/>
              <a:t>or </a:t>
            </a:r>
            <a:r>
              <a:rPr lang="en-US" dirty="0"/>
              <a:t>to someone or something mentioned elsewhere in the discourse </a:t>
            </a:r>
          </a:p>
          <a:p>
            <a:pPr lvl="2"/>
            <a:r>
              <a:rPr lang="en-US" dirty="0" smtClean="0"/>
              <a:t>Examples: he, she, it, this, you, I, me, us, we, they, them</a:t>
            </a:r>
          </a:p>
          <a:p>
            <a:pPr lvl="2"/>
            <a:endParaRPr lang="en-US" dirty="0"/>
          </a:p>
          <a:p>
            <a:r>
              <a:rPr lang="en-US" dirty="0" smtClean="0"/>
              <a:t>Exercise: the words in RED are nouns. What type of noun is each noun?</a:t>
            </a:r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Jane </a:t>
            </a:r>
            <a:r>
              <a:rPr lang="en-US" dirty="0" smtClean="0"/>
              <a:t>loves </a:t>
            </a:r>
            <a:r>
              <a:rPr lang="en-US" dirty="0" smtClean="0">
                <a:solidFill>
                  <a:srgbClr val="FF0000"/>
                </a:solidFill>
              </a:rPr>
              <a:t>chocolate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/>
              <a:t> goes to the</a:t>
            </a:r>
            <a:r>
              <a:rPr lang="en-US" dirty="0" smtClean="0">
                <a:solidFill>
                  <a:srgbClr val="FF0000"/>
                </a:solidFill>
              </a:rPr>
              <a:t> store </a:t>
            </a:r>
            <a:r>
              <a:rPr lang="en-US" dirty="0" smtClean="0"/>
              <a:t>everyday to buy a </a:t>
            </a:r>
            <a:r>
              <a:rPr lang="en-US" dirty="0" smtClean="0">
                <a:solidFill>
                  <a:srgbClr val="FF0000"/>
                </a:solidFill>
              </a:rPr>
              <a:t>bag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Godiva chocolates</a:t>
            </a:r>
            <a:r>
              <a:rPr lang="en-US" dirty="0" smtClean="0"/>
              <a:t>. ” </a:t>
            </a:r>
          </a:p>
        </p:txBody>
      </p:sp>
    </p:spTree>
    <p:extLst>
      <p:ext uri="{BB962C8B-B14F-4D97-AF65-F5344CB8AC3E}">
        <p14:creationId xmlns:p14="http://schemas.microsoft.com/office/powerpoint/2010/main" val="367040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5429"/>
          </a:xfrm>
        </p:spPr>
        <p:txBody>
          <a:bodyPr/>
          <a:lstStyle/>
          <a:p>
            <a:r>
              <a:rPr lang="en-US" dirty="0"/>
              <a:t>Parts of Speech: </a:t>
            </a:r>
            <a:r>
              <a:rPr lang="en-US" dirty="0" smtClean="0"/>
              <a:t>Adjective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1229"/>
            <a:ext cx="9601200" cy="4937760"/>
          </a:xfrm>
        </p:spPr>
        <p:txBody>
          <a:bodyPr>
            <a:normAutofit/>
          </a:bodyPr>
          <a:lstStyle/>
          <a:p>
            <a:r>
              <a:rPr lang="en-US" dirty="0"/>
              <a:t>Adjective: a word </a:t>
            </a:r>
            <a:r>
              <a:rPr lang="en-US" dirty="0" smtClean="0"/>
              <a:t>that DESCRIBES or QUANTIFIES a NOUN: </a:t>
            </a:r>
          </a:p>
          <a:p>
            <a:pPr lvl="2"/>
            <a:r>
              <a:rPr lang="en-US" dirty="0" smtClean="0"/>
              <a:t>Examples: red, cold, hot, hard, soft, wooden, bouncy, foggy, cloudy, sunny, dreary, eerie, many, few, eleven, hundreds</a:t>
            </a:r>
          </a:p>
          <a:p>
            <a:pPr lvl="2"/>
            <a:r>
              <a:rPr lang="en-US" dirty="0" smtClean="0"/>
              <a:t>Three types of descriptive adjectives: cool (absolute) vs cooler (comparative) vs coolest (superlative) </a:t>
            </a:r>
          </a:p>
          <a:p>
            <a:pPr lvl="1"/>
            <a:r>
              <a:rPr lang="en-US" dirty="0" smtClean="0"/>
              <a:t>Attributive Adjective: an adjective which typically sits immediate before the noun it modifies</a:t>
            </a:r>
          </a:p>
          <a:p>
            <a:pPr lvl="2"/>
            <a:r>
              <a:rPr lang="en-US" dirty="0" smtClean="0"/>
              <a:t>Examples: that</a:t>
            </a:r>
            <a:r>
              <a:rPr lang="en-US" dirty="0" smtClean="0">
                <a:solidFill>
                  <a:srgbClr val="002060"/>
                </a:solidFill>
              </a:rPr>
              <a:t> is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happy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cow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Predicate Adjective</a:t>
            </a:r>
            <a:r>
              <a:rPr lang="en-US" dirty="0"/>
              <a:t>: an adjective that follows a linking verb </a:t>
            </a:r>
            <a:endParaRPr lang="en-US" dirty="0" smtClean="0"/>
          </a:p>
          <a:p>
            <a:pPr lvl="2"/>
            <a:r>
              <a:rPr lang="en-US" dirty="0" smtClean="0"/>
              <a:t>Examples: the </a:t>
            </a:r>
            <a:r>
              <a:rPr lang="en-US" dirty="0" smtClean="0">
                <a:solidFill>
                  <a:srgbClr val="00B050"/>
                </a:solidFill>
              </a:rPr>
              <a:t>cow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happy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Exercise: the words in RED are </a:t>
            </a:r>
            <a:r>
              <a:rPr lang="en-US" dirty="0" smtClean="0"/>
              <a:t>adjectives. </a:t>
            </a:r>
            <a:r>
              <a:rPr lang="en-US" dirty="0"/>
              <a:t>What type of </a:t>
            </a:r>
            <a:r>
              <a:rPr lang="en-US" dirty="0" smtClean="0"/>
              <a:t>adjective </a:t>
            </a:r>
            <a:r>
              <a:rPr lang="en-US" dirty="0"/>
              <a:t>is each </a:t>
            </a:r>
            <a:r>
              <a:rPr lang="en-US" dirty="0" smtClean="0"/>
              <a:t>adj.?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smtClean="0">
                <a:solidFill>
                  <a:schemeClr val="tx1"/>
                </a:solidFill>
              </a:rPr>
              <a:t>The dairy cow is </a:t>
            </a:r>
            <a:r>
              <a:rPr lang="en-US" dirty="0" smtClean="0">
                <a:solidFill>
                  <a:srgbClr val="FF0000"/>
                </a:solidFill>
              </a:rPr>
              <a:t>healthy</a:t>
            </a:r>
            <a:r>
              <a:rPr lang="en-US" dirty="0" smtClean="0">
                <a:solidFill>
                  <a:schemeClr val="tx1"/>
                </a:solidFill>
              </a:rPr>
              <a:t>. It’s the </a:t>
            </a:r>
            <a:r>
              <a:rPr lang="en-US" dirty="0" smtClean="0">
                <a:solidFill>
                  <a:srgbClr val="FF0000"/>
                </a:solidFill>
              </a:rPr>
              <a:t>healthiest</a:t>
            </a:r>
            <a:r>
              <a:rPr lang="en-US" dirty="0" smtClean="0">
                <a:solidFill>
                  <a:schemeClr val="tx1"/>
                </a:solidFill>
              </a:rPr>
              <a:t> cow in the group. Much </a:t>
            </a:r>
            <a:r>
              <a:rPr lang="en-US" dirty="0" smtClean="0">
                <a:solidFill>
                  <a:srgbClr val="FF0000"/>
                </a:solidFill>
              </a:rPr>
              <a:t>healthier</a:t>
            </a:r>
            <a:r>
              <a:rPr lang="en-US" dirty="0" smtClean="0">
                <a:solidFill>
                  <a:schemeClr val="tx1"/>
                </a:solidFill>
              </a:rPr>
              <a:t> than the cow next to it. It grazes on the </a:t>
            </a:r>
            <a:r>
              <a:rPr lang="en-US" dirty="0" smtClean="0">
                <a:solidFill>
                  <a:srgbClr val="FF0000"/>
                </a:solidFill>
              </a:rPr>
              <a:t>green</a:t>
            </a:r>
            <a:r>
              <a:rPr lang="en-US" dirty="0" smtClean="0">
                <a:solidFill>
                  <a:schemeClr val="tx1"/>
                </a:solidFill>
              </a:rPr>
              <a:t> grass.</a:t>
            </a:r>
            <a:r>
              <a:rPr lang="en-US" dirty="0" smtClean="0"/>
              <a:t>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8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0120"/>
          </a:xfrm>
        </p:spPr>
        <p:txBody>
          <a:bodyPr>
            <a:normAutofit fontScale="90000"/>
          </a:bodyPr>
          <a:lstStyle/>
          <a:p>
            <a:r>
              <a:rPr lang="en-US" dirty="0"/>
              <a:t>Parts of Speech: </a:t>
            </a:r>
            <a:r>
              <a:rPr lang="en-US" dirty="0" smtClean="0"/>
              <a:t>Verb (v.) &amp; Adverb (adv.)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785" y="1388226"/>
            <a:ext cx="9601200" cy="50375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Verb: a word used to describe an action, state, or occurrence, and forming the main part of the predicate of a sentence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/>
              <a:t>run, am, is, was, be, form, spill, pour, sit, stand, go, stay, act, do, does</a:t>
            </a:r>
          </a:p>
          <a:p>
            <a:r>
              <a:rPr lang="en-US" dirty="0"/>
              <a:t>Adverb: a word that DESCRIBES or QUANTIFIES a VERB: </a:t>
            </a:r>
          </a:p>
          <a:p>
            <a:pPr lvl="1"/>
            <a:r>
              <a:rPr lang="en-US" dirty="0" smtClean="0"/>
              <a:t>Many types </a:t>
            </a:r>
            <a:r>
              <a:rPr lang="en-US" dirty="0"/>
              <a:t>of </a:t>
            </a:r>
            <a:r>
              <a:rPr lang="en-US" dirty="0" smtClean="0"/>
              <a:t>adverbs</a:t>
            </a:r>
            <a:r>
              <a:rPr lang="en-US" dirty="0"/>
              <a:t>: place, time, </a:t>
            </a:r>
            <a:r>
              <a:rPr lang="en-US" dirty="0" smtClean="0"/>
              <a:t>manner</a:t>
            </a:r>
            <a:r>
              <a:rPr lang="en-US" dirty="0"/>
              <a:t>, </a:t>
            </a:r>
            <a:r>
              <a:rPr lang="en-US" dirty="0" smtClean="0"/>
              <a:t>frequency, degree</a:t>
            </a:r>
            <a:endParaRPr lang="en-US" dirty="0"/>
          </a:p>
          <a:p>
            <a:pPr lvl="2"/>
            <a:r>
              <a:rPr lang="en-US" dirty="0" smtClean="0"/>
              <a:t>Place Examples: off, abroad, everywhere, here, out, back, behind, down</a:t>
            </a:r>
          </a:p>
          <a:p>
            <a:pPr lvl="3"/>
            <a:r>
              <a:rPr lang="en-US" dirty="0" smtClean="0"/>
              <a:t>His children go </a:t>
            </a:r>
            <a:r>
              <a:rPr lang="en-US" dirty="0" smtClean="0">
                <a:solidFill>
                  <a:srgbClr val="FF0000"/>
                </a:solidFill>
              </a:rPr>
              <a:t>everywhere</a:t>
            </a:r>
            <a:r>
              <a:rPr lang="en-US" dirty="0" smtClean="0"/>
              <a:t> with him. Let’s see if they’re </a:t>
            </a:r>
            <a:r>
              <a:rPr lang="en-US" dirty="0" smtClean="0">
                <a:solidFill>
                  <a:srgbClr val="FF0000"/>
                </a:solidFill>
              </a:rPr>
              <a:t>inside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Time </a:t>
            </a:r>
            <a:r>
              <a:rPr lang="en-US" dirty="0"/>
              <a:t>Examples: </a:t>
            </a:r>
            <a:r>
              <a:rPr lang="en-US" dirty="0" smtClean="0"/>
              <a:t>everyday, daily, now, yesterday, tomorrow, today, tonight, then</a:t>
            </a:r>
          </a:p>
          <a:p>
            <a:pPr lvl="3"/>
            <a:r>
              <a:rPr lang="en-US" dirty="0" smtClean="0"/>
              <a:t>She went home </a:t>
            </a:r>
            <a:r>
              <a:rPr lang="en-US" dirty="0" smtClean="0">
                <a:solidFill>
                  <a:srgbClr val="FF0000"/>
                </a:solidFill>
              </a:rPr>
              <a:t>yesterday</a:t>
            </a:r>
            <a:r>
              <a:rPr lang="en-US" dirty="0" smtClean="0"/>
              <a:t>. She’s </a:t>
            </a:r>
            <a:r>
              <a:rPr lang="en-US" dirty="0" smtClean="0">
                <a:solidFill>
                  <a:srgbClr val="FF0000"/>
                </a:solidFill>
              </a:rPr>
              <a:t>already</a:t>
            </a:r>
            <a:r>
              <a:rPr lang="en-US" dirty="0" smtClean="0"/>
              <a:t> gone, but she will be back </a:t>
            </a:r>
            <a:r>
              <a:rPr lang="en-US" dirty="0" smtClean="0">
                <a:solidFill>
                  <a:srgbClr val="FF0000"/>
                </a:solidFill>
              </a:rPr>
              <a:t>tomorrow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Degree </a:t>
            </a:r>
            <a:r>
              <a:rPr lang="en-US" dirty="0"/>
              <a:t>Examples: </a:t>
            </a:r>
            <a:r>
              <a:rPr lang="en-US" dirty="0" smtClean="0"/>
              <a:t>very, quite, too, extremely, absolutely, almost, barely, certain</a:t>
            </a:r>
          </a:p>
          <a:p>
            <a:pPr lvl="3"/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barely </a:t>
            </a:r>
            <a:r>
              <a:rPr lang="en-US" dirty="0" smtClean="0"/>
              <a:t>made the last train. I’m </a:t>
            </a:r>
            <a:r>
              <a:rPr lang="en-US" dirty="0" smtClean="0">
                <a:solidFill>
                  <a:srgbClr val="FF0000"/>
                </a:solidFill>
              </a:rPr>
              <a:t>certain</a:t>
            </a:r>
            <a:r>
              <a:rPr lang="en-US" dirty="0" smtClean="0"/>
              <a:t> I would have missed it if I hadn’t run. </a:t>
            </a:r>
          </a:p>
          <a:p>
            <a:pPr lvl="2"/>
            <a:r>
              <a:rPr lang="en-US" dirty="0" smtClean="0"/>
              <a:t>Manner </a:t>
            </a:r>
            <a:r>
              <a:rPr lang="en-US" dirty="0"/>
              <a:t>Examples: </a:t>
            </a:r>
            <a:r>
              <a:rPr lang="en-US" dirty="0" smtClean="0"/>
              <a:t>cheerfully, happily, efficiently, slowly, badly, sadly, quickly</a:t>
            </a:r>
          </a:p>
          <a:p>
            <a:pPr lvl="3"/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quickly</a:t>
            </a:r>
            <a:r>
              <a:rPr lang="en-US" dirty="0" smtClean="0"/>
              <a:t> ate the slice of cake I bought for dessert </a:t>
            </a:r>
            <a:r>
              <a:rPr lang="en-US" dirty="0" smtClean="0">
                <a:solidFill>
                  <a:srgbClr val="FF0000"/>
                </a:solidFill>
              </a:rPr>
              <a:t>happily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Frequency Examples: always, sometimes, often, usually, frequently, typically</a:t>
            </a:r>
          </a:p>
          <a:p>
            <a:pPr lvl="3"/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normally </a:t>
            </a:r>
            <a:r>
              <a:rPr lang="en-US" dirty="0" smtClean="0"/>
              <a:t>eat breakfast at 9am everyday. I </a:t>
            </a:r>
            <a:r>
              <a:rPr lang="en-US" dirty="0" smtClean="0">
                <a:solidFill>
                  <a:srgbClr val="FF0000"/>
                </a:solidFill>
              </a:rPr>
              <a:t>usually</a:t>
            </a:r>
            <a:r>
              <a:rPr lang="en-US" dirty="0" smtClean="0"/>
              <a:t> eat cereal. </a:t>
            </a:r>
          </a:p>
          <a:p>
            <a:r>
              <a:rPr lang="en-US" dirty="0" smtClean="0"/>
              <a:t>Exercise: can you find the VERBS in the adverb examples above? 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3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0120"/>
          </a:xfrm>
        </p:spPr>
        <p:txBody>
          <a:bodyPr>
            <a:normAutofit fontScale="90000"/>
          </a:bodyPr>
          <a:lstStyle/>
          <a:p>
            <a:r>
              <a:rPr lang="en-US" dirty="0"/>
              <a:t>Parts of Speech: </a:t>
            </a:r>
            <a:r>
              <a:rPr lang="en-US" dirty="0" smtClean="0"/>
              <a:t>Determiner &amp; 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785" y="1388226"/>
            <a:ext cx="9601200" cy="50375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Determiner: </a:t>
            </a:r>
            <a:r>
              <a:rPr lang="en-US" dirty="0" smtClean="0"/>
              <a:t>words in front of a noun that make </a:t>
            </a:r>
            <a:r>
              <a:rPr lang="en-US" dirty="0"/>
              <a:t>it clear what </a:t>
            </a:r>
            <a:r>
              <a:rPr lang="en-US" dirty="0" smtClean="0"/>
              <a:t>or who the </a:t>
            </a:r>
            <a:r>
              <a:rPr lang="en-US" dirty="0"/>
              <a:t>noun refers </a:t>
            </a:r>
            <a:r>
              <a:rPr lang="en-US" dirty="0" smtClean="0"/>
              <a:t>to</a:t>
            </a:r>
            <a:endParaRPr lang="en-US" dirty="0"/>
          </a:p>
          <a:p>
            <a:pPr lvl="1"/>
            <a:r>
              <a:rPr lang="en-US" dirty="0" smtClean="0"/>
              <a:t>MAIN DETERMINERS: </a:t>
            </a:r>
          </a:p>
          <a:p>
            <a:pPr lvl="2"/>
            <a:r>
              <a:rPr lang="en-US" dirty="0" smtClean="0"/>
              <a:t>Articles: a/an (indefinite), the (definite) </a:t>
            </a:r>
          </a:p>
          <a:p>
            <a:pPr lvl="2"/>
            <a:r>
              <a:rPr lang="en-US" dirty="0" smtClean="0"/>
              <a:t>Demonstrative: this, that, these, those</a:t>
            </a:r>
          </a:p>
          <a:p>
            <a:pPr lvl="2"/>
            <a:r>
              <a:rPr lang="en-US" dirty="0" smtClean="0"/>
              <a:t>Possessive: my/mine, your, his, her, its, our, their</a:t>
            </a:r>
          </a:p>
          <a:p>
            <a:pPr lvl="1"/>
            <a:r>
              <a:rPr lang="en-US" dirty="0" smtClean="0"/>
              <a:t>PRE- &amp; POST-DETERMINERS:</a:t>
            </a:r>
          </a:p>
          <a:p>
            <a:pPr lvl="2"/>
            <a:r>
              <a:rPr lang="en-US" dirty="0" smtClean="0"/>
              <a:t>We don’t need to cover these in this class. This is a more adv. topic for later and further study. </a:t>
            </a:r>
          </a:p>
          <a:p>
            <a:pPr lvl="1"/>
            <a:r>
              <a:rPr lang="en-US" dirty="0"/>
              <a:t>ZERO Article: </a:t>
            </a:r>
            <a:r>
              <a:rPr lang="en-US" dirty="0" smtClean="0"/>
              <a:t>in </a:t>
            </a:r>
            <a:r>
              <a:rPr lang="en-US" dirty="0"/>
              <a:t>general, no article is used with proper nouns, </a:t>
            </a:r>
            <a:r>
              <a:rPr lang="en-US" dirty="0" smtClean="0"/>
              <a:t>plural </a:t>
            </a:r>
            <a:r>
              <a:rPr lang="en-US" dirty="0"/>
              <a:t>and </a:t>
            </a:r>
            <a:r>
              <a:rPr lang="en-US" dirty="0" smtClean="0"/>
              <a:t>uncountable/mass nouns, or singular countable nouns</a:t>
            </a:r>
          </a:p>
          <a:p>
            <a:r>
              <a:rPr lang="en-US" dirty="0" smtClean="0"/>
              <a:t>Preposition</a:t>
            </a:r>
            <a:r>
              <a:rPr lang="en-US" dirty="0"/>
              <a:t>: </a:t>
            </a:r>
            <a:r>
              <a:rPr lang="en-US" dirty="0" smtClean="0"/>
              <a:t>words that </a:t>
            </a:r>
            <a:r>
              <a:rPr lang="en-US" dirty="0"/>
              <a:t>indicate relationships between other words in a </a:t>
            </a:r>
            <a:r>
              <a:rPr lang="en-US" dirty="0" smtClean="0"/>
              <a:t>sentence</a:t>
            </a:r>
          </a:p>
          <a:p>
            <a:pPr lvl="1"/>
            <a:r>
              <a:rPr lang="en-US" dirty="0" smtClean="0"/>
              <a:t>Examples:  to, up, across, at, under, around, of, in, for, with</a:t>
            </a:r>
          </a:p>
          <a:p>
            <a:pPr lvl="2"/>
            <a:r>
              <a:rPr lang="en-US" dirty="0" smtClean="0"/>
              <a:t>Direction</a:t>
            </a:r>
            <a:r>
              <a:rPr lang="en-US" dirty="0"/>
              <a:t>: Look </a:t>
            </a:r>
            <a:r>
              <a:rPr lang="en-US" i="1" dirty="0">
                <a:solidFill>
                  <a:srgbClr val="FF0000"/>
                </a:solidFill>
              </a:rPr>
              <a:t>to</a:t>
            </a:r>
            <a:r>
              <a:rPr lang="en-US" dirty="0"/>
              <a:t> the left and you’ll see our destination.</a:t>
            </a:r>
          </a:p>
          <a:p>
            <a:pPr lvl="2"/>
            <a:r>
              <a:rPr lang="en-US" dirty="0"/>
              <a:t>Time: We’ve been working </a:t>
            </a:r>
            <a:r>
              <a:rPr lang="en-US" i="1" dirty="0">
                <a:solidFill>
                  <a:srgbClr val="FF0000"/>
                </a:solidFill>
              </a:rPr>
              <a:t>since</a:t>
            </a:r>
            <a:r>
              <a:rPr lang="en-US" dirty="0"/>
              <a:t> this morning.</a:t>
            </a:r>
          </a:p>
          <a:p>
            <a:pPr lvl="2"/>
            <a:r>
              <a:rPr lang="en-US" dirty="0"/>
              <a:t>Location: We saw a movie </a:t>
            </a:r>
            <a:r>
              <a:rPr lang="en-US" i="1" dirty="0">
                <a:solidFill>
                  <a:srgbClr val="FF0000"/>
                </a:solidFill>
              </a:rPr>
              <a:t>at</a:t>
            </a:r>
            <a:r>
              <a:rPr lang="en-US" dirty="0"/>
              <a:t> the theater.</a:t>
            </a:r>
          </a:p>
          <a:p>
            <a:pPr lvl="2"/>
            <a:r>
              <a:rPr lang="en-US" dirty="0"/>
              <a:t>Space: The dog hid </a:t>
            </a:r>
            <a:r>
              <a:rPr lang="en-US" i="1" dirty="0">
                <a:solidFill>
                  <a:srgbClr val="FF0000"/>
                </a:solidFill>
              </a:rPr>
              <a:t>under</a:t>
            </a:r>
            <a:r>
              <a:rPr lang="en-US" dirty="0"/>
              <a:t> the table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958647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Parts of Speech: </a:t>
            </a:r>
            <a:r>
              <a:rPr lang="en-US" dirty="0" smtClean="0"/>
              <a:t>Conjunction (conj.)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8" y="1371600"/>
            <a:ext cx="9601200" cy="5486400"/>
          </a:xfrm>
        </p:spPr>
        <p:txBody>
          <a:bodyPr>
            <a:normAutofit/>
          </a:bodyPr>
          <a:lstStyle/>
          <a:p>
            <a:r>
              <a:rPr lang="en-US" dirty="0"/>
              <a:t>Conjunction: a word used to connect clauses or sentences or to coordinate words in the same </a:t>
            </a:r>
            <a:r>
              <a:rPr lang="en-US" dirty="0" smtClean="0"/>
              <a:t>clause</a:t>
            </a:r>
          </a:p>
          <a:p>
            <a:pPr lvl="1"/>
            <a:r>
              <a:rPr lang="en-US" dirty="0" smtClean="0"/>
              <a:t>Coordinating</a:t>
            </a:r>
            <a:r>
              <a:rPr lang="en-US" dirty="0"/>
              <a:t>: </a:t>
            </a:r>
            <a:r>
              <a:rPr lang="en-US" dirty="0" smtClean="0"/>
              <a:t>join </a:t>
            </a:r>
            <a:r>
              <a:rPr lang="en-US" dirty="0"/>
              <a:t>words, phrases, and clauses of equal grammatical rank in a </a:t>
            </a:r>
            <a:r>
              <a:rPr lang="en-US" dirty="0" smtClean="0"/>
              <a:t>sentence</a:t>
            </a:r>
          </a:p>
          <a:p>
            <a:pPr lvl="2"/>
            <a:r>
              <a:rPr lang="en-US" dirty="0" smtClean="0"/>
              <a:t>Examples: FANBOYS (for, and, nor, but, or, yet, so) </a:t>
            </a:r>
          </a:p>
          <a:p>
            <a:pPr lvl="3"/>
            <a:r>
              <a:rPr lang="en-US" dirty="0" smtClean="0"/>
              <a:t>I love going to the mall,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I spend too much money whenever I go. </a:t>
            </a:r>
          </a:p>
          <a:p>
            <a:pPr lvl="1"/>
            <a:r>
              <a:rPr lang="en-US" dirty="0" smtClean="0"/>
              <a:t>Correlative: pairs </a:t>
            </a:r>
            <a:r>
              <a:rPr lang="en-US" dirty="0"/>
              <a:t>of conjunctions that work </a:t>
            </a:r>
            <a:r>
              <a:rPr lang="en-US" dirty="0" smtClean="0"/>
              <a:t>together</a:t>
            </a:r>
          </a:p>
          <a:p>
            <a:pPr lvl="2"/>
            <a:r>
              <a:rPr lang="en-US" dirty="0" smtClean="0"/>
              <a:t>Examples: either/or</a:t>
            </a:r>
            <a:r>
              <a:rPr lang="en-US" dirty="0"/>
              <a:t>, neither/nor</a:t>
            </a:r>
            <a:r>
              <a:rPr lang="en-US" dirty="0" smtClean="0"/>
              <a:t>, </a:t>
            </a:r>
            <a:r>
              <a:rPr lang="en-US" dirty="0"/>
              <a:t>not only/but </a:t>
            </a:r>
            <a:r>
              <a:rPr lang="en-US" dirty="0" smtClean="0"/>
              <a:t>also.</a:t>
            </a:r>
          </a:p>
          <a:p>
            <a:pPr lvl="1"/>
            <a:r>
              <a:rPr lang="en-US" dirty="0"/>
              <a:t>Subordinating: join </a:t>
            </a:r>
            <a:r>
              <a:rPr lang="en-US" dirty="0">
                <a:solidFill>
                  <a:srgbClr val="00B050"/>
                </a:solidFill>
              </a:rPr>
              <a:t>independent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dependent</a:t>
            </a:r>
            <a:r>
              <a:rPr lang="en-US" dirty="0"/>
              <a:t> </a:t>
            </a:r>
            <a:r>
              <a:rPr lang="en-US" dirty="0" smtClean="0"/>
              <a:t>clauses</a:t>
            </a:r>
          </a:p>
          <a:p>
            <a:pPr lvl="2"/>
            <a:r>
              <a:rPr lang="en-US" i="1" dirty="0" smtClean="0"/>
              <a:t>Examples: because</a:t>
            </a:r>
            <a:r>
              <a:rPr lang="en-US" i="1" dirty="0"/>
              <a:t>, since, as, although, though, while,</a:t>
            </a:r>
            <a:r>
              <a:rPr lang="en-US" dirty="0"/>
              <a:t> and </a:t>
            </a:r>
            <a:r>
              <a:rPr lang="en-US" i="1" dirty="0" smtClean="0"/>
              <a:t>whereas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We believe our results are accurate </a:t>
            </a:r>
            <a:r>
              <a:rPr lang="en-US" dirty="0" smtClean="0">
                <a:solidFill>
                  <a:srgbClr val="FF0000"/>
                </a:solidFill>
              </a:rPr>
              <a:t>although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they contradict standing theory</a:t>
            </a:r>
          </a:p>
          <a:p>
            <a:pPr lvl="2"/>
            <a:r>
              <a:rPr lang="en-US" dirty="0" smtClean="0"/>
              <a:t>Sometimes </a:t>
            </a:r>
            <a:r>
              <a:rPr lang="en-US" dirty="0"/>
              <a:t>an adverb, such as </a:t>
            </a:r>
            <a:r>
              <a:rPr lang="en-US" i="1" dirty="0"/>
              <a:t>until, after,</a:t>
            </a:r>
            <a:r>
              <a:rPr lang="en-US" dirty="0"/>
              <a:t> or </a:t>
            </a:r>
            <a:r>
              <a:rPr lang="en-US" i="1" dirty="0"/>
              <a:t>before</a:t>
            </a:r>
            <a:r>
              <a:rPr lang="en-US" dirty="0"/>
              <a:t> can function as a </a:t>
            </a:r>
            <a:r>
              <a:rPr lang="en-US" dirty="0" smtClean="0"/>
              <a:t>conjunction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I can stay out </a:t>
            </a:r>
            <a:r>
              <a:rPr lang="en-US" dirty="0">
                <a:solidFill>
                  <a:srgbClr val="FF0000"/>
                </a:solidFill>
              </a:rPr>
              <a:t>until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clock strikes twelve</a:t>
            </a:r>
            <a:r>
              <a:rPr lang="en-US" dirty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43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Parts of Speech: </a:t>
            </a:r>
            <a:r>
              <a:rPr lang="en-US" dirty="0" smtClean="0"/>
              <a:t>Interjection (interj.)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Interjection: word or expression that occurs as an utterance on its own and expresses a spontaneous feeling or </a:t>
            </a:r>
            <a:r>
              <a:rPr lang="en-US" dirty="0" smtClean="0"/>
              <a:t>reaction</a:t>
            </a:r>
          </a:p>
          <a:p>
            <a:pPr lvl="1"/>
            <a:r>
              <a:rPr lang="en-US" dirty="0" smtClean="0"/>
              <a:t>Used in </a:t>
            </a:r>
            <a:r>
              <a:rPr lang="en-US" u="sng" dirty="0" smtClean="0"/>
              <a:t>informal writing</a:t>
            </a:r>
            <a:r>
              <a:rPr lang="en-US" dirty="0" smtClean="0"/>
              <a:t>. Do NOT use in formal writing. </a:t>
            </a:r>
          </a:p>
          <a:p>
            <a:pPr lvl="1"/>
            <a:r>
              <a:rPr lang="en-US" dirty="0" smtClean="0"/>
              <a:t>Parenthetical </a:t>
            </a:r>
            <a:r>
              <a:rPr lang="en-US" dirty="0"/>
              <a:t>element that’s separate from the rest of the </a:t>
            </a:r>
            <a:r>
              <a:rPr lang="en-US" dirty="0" smtClean="0"/>
              <a:t>sentence; use punctuation to offset the interj. from the rest of the sentence</a:t>
            </a:r>
          </a:p>
          <a:p>
            <a:pPr lvl="1"/>
            <a:r>
              <a:rPr lang="en-US" dirty="0" smtClean="0"/>
              <a:t>Examples: hey, whoa, yikes, ouch, well, ahem, whoops, whatever, gee, wow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Oops! </a:t>
            </a:r>
            <a:r>
              <a:rPr lang="en-US" dirty="0" smtClean="0"/>
              <a:t>I accidentally spilled soda in my mom’s purse.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Gee, </a:t>
            </a:r>
            <a:r>
              <a:rPr lang="en-US" dirty="0"/>
              <a:t>I hadn’t thought of that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I may not succeed, but</a:t>
            </a:r>
            <a:r>
              <a:rPr lang="en-US" dirty="0">
                <a:solidFill>
                  <a:srgbClr val="FF0000"/>
                </a:solidFill>
              </a:rPr>
              <a:t>, hey, </a:t>
            </a:r>
            <a:r>
              <a:rPr lang="en-US" dirty="0"/>
              <a:t>at least I tried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Jenny is ignoring me – </a:t>
            </a:r>
            <a:r>
              <a:rPr lang="en-US" dirty="0" smtClean="0">
                <a:solidFill>
                  <a:srgbClr val="FF0000"/>
                </a:solidFill>
              </a:rPr>
              <a:t>lame</a:t>
            </a:r>
            <a:r>
              <a:rPr lang="en-US" dirty="0" smtClean="0"/>
              <a:t> – but it doesn’t matter because I don’t like her anyway. 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58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152</TotalTime>
  <Words>1561</Words>
  <Application>Microsoft Office PowerPoint</Application>
  <PresentationFormat>Widescreen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Writing Workshop</vt:lpstr>
      <vt:lpstr>Class Objectives</vt:lpstr>
      <vt:lpstr>Parts of Speech</vt:lpstr>
      <vt:lpstr>Parts of Speech: Noun (n.)</vt:lpstr>
      <vt:lpstr>Parts of Speech: Adjective (adj.)</vt:lpstr>
      <vt:lpstr>Parts of Speech: Verb (v.) &amp; Adverb (adv.)</vt:lpstr>
      <vt:lpstr>Parts of Speech: Determiner &amp; Preposition</vt:lpstr>
      <vt:lpstr>Parts of Speech: Conjunction (conj.)</vt:lpstr>
      <vt:lpstr>Parts of Speech: Interjection (interj.) </vt:lpstr>
      <vt:lpstr>Subject and Predicates</vt:lpstr>
      <vt:lpstr>Direct &amp; Indirect Object</vt:lpstr>
      <vt:lpstr>Helpful Online Resources</vt:lpstr>
      <vt:lpstr>Vocabulary 9/3</vt:lpstr>
      <vt:lpstr>Homework 9/3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Workshop</dc:title>
  <dc:creator>kristine</dc:creator>
  <cp:lastModifiedBy>Wai Sun Don</cp:lastModifiedBy>
  <cp:revision>20</cp:revision>
  <dcterms:created xsi:type="dcterms:W3CDTF">2019-09-03T06:12:23Z</dcterms:created>
  <dcterms:modified xsi:type="dcterms:W3CDTF">2019-09-03T12:19:19Z</dcterms:modified>
</cp:coreProperties>
</file>